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EB6F1-E9E7-47B4-A1C0-421A1072B3CE}" type="datetimeFigureOut">
              <a:rPr lang="fi-FI" smtClean="0"/>
              <a:t>27.4.2017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A6165-C969-41AB-BCEE-30FB7C6932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3381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baseline="0" dirty="0"/>
          </a:p>
          <a:p>
            <a:endParaRPr lang="fi-FI" baseline="0" dirty="0"/>
          </a:p>
          <a:p>
            <a:endParaRPr lang="fi-FI" baseline="0" dirty="0"/>
          </a:p>
          <a:p>
            <a:endParaRPr lang="fi-FI" baseline="0" dirty="0"/>
          </a:p>
          <a:p>
            <a:endParaRPr lang="fi-FI" baseline="0" dirty="0"/>
          </a:p>
          <a:p>
            <a:endParaRPr lang="fi-FI" baseline="0" dirty="0"/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D68452-3929-4FD8-B15C-CAEB56E3F3DE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691547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6474" indent="-226474"/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D68452-3929-4FD8-B15C-CAEB56E3F3DE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01793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6474" indent="-226474"/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D68452-3929-4FD8-B15C-CAEB56E3F3DE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85987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CEFE-9936-414E-807C-9505B166EB6C}" type="datetimeFigureOut">
              <a:rPr lang="fi-FI" smtClean="0"/>
              <a:t>27.4.2017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847F-FC4C-4578-9597-725E782594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4567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CEFE-9936-414E-807C-9505B166EB6C}" type="datetimeFigureOut">
              <a:rPr lang="fi-FI" smtClean="0"/>
              <a:t>27.4.2017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847F-FC4C-4578-9597-725E782594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0591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CEFE-9936-414E-807C-9505B166EB6C}" type="datetimeFigureOut">
              <a:rPr lang="fi-FI" smtClean="0"/>
              <a:t>27.4.2017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847F-FC4C-4578-9597-725E782594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893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5DAA-C4BD-4C51-8772-4B6F353306C7}" type="datetimeFigureOut">
              <a:rPr lang="fi-FI" smtClean="0"/>
              <a:t>27.4.2017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983BE-521D-40C9-A981-CEE79A476F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5546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5DAA-C4BD-4C51-8772-4B6F353306C7}" type="datetimeFigureOut">
              <a:rPr lang="fi-FI" smtClean="0"/>
              <a:t>27.4.2017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983BE-521D-40C9-A981-CEE79A476F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4702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5DAA-C4BD-4C51-8772-4B6F353306C7}" type="datetimeFigureOut">
              <a:rPr lang="fi-FI" smtClean="0"/>
              <a:t>27.4.2017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983BE-521D-40C9-A981-CEE79A476F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3978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5DAA-C4BD-4C51-8772-4B6F353306C7}" type="datetimeFigureOut">
              <a:rPr lang="fi-FI" smtClean="0"/>
              <a:t>27.4.2017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983BE-521D-40C9-A981-CEE79A476F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8057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5DAA-C4BD-4C51-8772-4B6F353306C7}" type="datetimeFigureOut">
              <a:rPr lang="fi-FI" smtClean="0"/>
              <a:t>27.4.2017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983BE-521D-40C9-A981-CEE79A476F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1055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5DAA-C4BD-4C51-8772-4B6F353306C7}" type="datetimeFigureOut">
              <a:rPr lang="fi-FI" smtClean="0"/>
              <a:t>27.4.2017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983BE-521D-40C9-A981-CEE79A476F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03391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5DAA-C4BD-4C51-8772-4B6F353306C7}" type="datetimeFigureOut">
              <a:rPr lang="fi-FI" smtClean="0"/>
              <a:t>27.4.2017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983BE-521D-40C9-A981-CEE79A476F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67516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5DAA-C4BD-4C51-8772-4B6F353306C7}" type="datetimeFigureOut">
              <a:rPr lang="fi-FI" smtClean="0"/>
              <a:t>27.4.2017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983BE-521D-40C9-A981-CEE79A476F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973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CEFE-9936-414E-807C-9505B166EB6C}" type="datetimeFigureOut">
              <a:rPr lang="fi-FI" smtClean="0"/>
              <a:t>27.4.2017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847F-FC4C-4578-9597-725E782594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11200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5DAA-C4BD-4C51-8772-4B6F353306C7}" type="datetimeFigureOut">
              <a:rPr lang="fi-FI" smtClean="0"/>
              <a:t>27.4.2017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983BE-521D-40C9-A981-CEE79A476F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54940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5DAA-C4BD-4C51-8772-4B6F353306C7}" type="datetimeFigureOut">
              <a:rPr lang="fi-FI" smtClean="0"/>
              <a:t>27.4.2017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983BE-521D-40C9-A981-CEE79A476F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62568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5DAA-C4BD-4C51-8772-4B6F353306C7}" type="datetimeFigureOut">
              <a:rPr lang="fi-FI" smtClean="0"/>
              <a:t>27.4.2017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983BE-521D-40C9-A981-CEE79A476F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01268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F0F50-6231-412B-A85D-D04C6D7ADC43}" type="datetime1">
              <a:rPr lang="fi-FI" smtClean="0"/>
              <a:pPr/>
              <a:t>27.4.2017</a:t>
            </a:fld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/>
              <a:t>Matemaattis-luonnontieteellinen tiedekunta / Henkilön nimi / Esityksen nimi</a:t>
            </a:r>
            <a:endParaRPr lang="en-GB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6634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283" y="2349500"/>
            <a:ext cx="10367435" cy="1871663"/>
          </a:xfrm>
        </p:spPr>
        <p:txBody>
          <a:bodyPr anchor="t" anchorCtr="0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2283" y="4292600"/>
            <a:ext cx="10367435" cy="1350978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Freeform 14"/>
          <p:cNvSpPr>
            <a:spLocks noEditPoints="1"/>
          </p:cNvSpPr>
          <p:nvPr userDrawn="1"/>
        </p:nvSpPr>
        <p:spPr bwMode="auto">
          <a:xfrm>
            <a:off x="143935" y="115888"/>
            <a:ext cx="2881869" cy="2027228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dirty="0">
              <a:latin typeface="Arial" pitchFamily="34" charset="0"/>
            </a:endParaRPr>
          </a:p>
        </p:txBody>
      </p:sp>
      <p:sp>
        <p:nvSpPr>
          <p:cNvPr id="45" name="Date Placeholder 3"/>
          <p:cNvSpPr>
            <a:spLocks noGrp="1"/>
          </p:cNvSpPr>
          <p:nvPr>
            <p:ph type="dt" sz="half" idx="2"/>
          </p:nvPr>
        </p:nvSpPr>
        <p:spPr>
          <a:xfrm>
            <a:off x="10001278" y="6165850"/>
            <a:ext cx="1183189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C4C30FA9-9E54-40E5-A43E-AEAC409D29AB}" type="datetime1">
              <a:rPr lang="fi-FI" smtClean="0"/>
              <a:pPr/>
              <a:t>27.4.2017</a:t>
            </a:fld>
            <a:endParaRPr lang="en-GB" dirty="0"/>
          </a:p>
        </p:txBody>
      </p:sp>
      <p:sp>
        <p:nvSpPr>
          <p:cNvPr id="4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9486" y="6165850"/>
            <a:ext cx="3456513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 dirty="0"/>
              <a:t>Matemaattis-luonnontieteellinen tiedekunta / Henkilön nimi / Esityksen nimi</a:t>
            </a:r>
            <a:endParaRPr lang="en-GB" dirty="0"/>
          </a:p>
        </p:txBody>
      </p:sp>
      <p:sp>
        <p:nvSpPr>
          <p:cNvPr id="4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84468" y="6165852"/>
            <a:ext cx="575733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2" name="TextBox 51"/>
          <p:cNvSpPr txBox="1"/>
          <p:nvPr userDrawn="1"/>
        </p:nvSpPr>
        <p:spPr>
          <a:xfrm>
            <a:off x="8015817" y="6165850"/>
            <a:ext cx="1985460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dirty="0">
                <a:solidFill>
                  <a:schemeClr val="tx2"/>
                </a:solidFill>
              </a:rPr>
              <a:t>www.helsinki.fi/yliopisto</a:t>
            </a:r>
          </a:p>
        </p:txBody>
      </p:sp>
      <p:pic>
        <p:nvPicPr>
          <p:cNvPr id="13" name="Picture 12" descr="FSE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31461" y="6203674"/>
            <a:ext cx="1939751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762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CEFE-9936-414E-807C-9505B166EB6C}" type="datetimeFigureOut">
              <a:rPr lang="fi-FI" smtClean="0"/>
              <a:t>27.4.2017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847F-FC4C-4578-9597-725E782594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501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CEFE-9936-414E-807C-9505B166EB6C}" type="datetimeFigureOut">
              <a:rPr lang="fi-FI" smtClean="0"/>
              <a:t>27.4.2017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847F-FC4C-4578-9597-725E782594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3556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CEFE-9936-414E-807C-9505B166EB6C}" type="datetimeFigureOut">
              <a:rPr lang="fi-FI" smtClean="0"/>
              <a:t>27.4.2017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847F-FC4C-4578-9597-725E782594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5963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CEFE-9936-414E-807C-9505B166EB6C}" type="datetimeFigureOut">
              <a:rPr lang="fi-FI" smtClean="0"/>
              <a:t>27.4.2017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847F-FC4C-4578-9597-725E782594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2903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CEFE-9936-414E-807C-9505B166EB6C}" type="datetimeFigureOut">
              <a:rPr lang="fi-FI" smtClean="0"/>
              <a:t>27.4.2017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847F-FC4C-4578-9597-725E782594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2373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CEFE-9936-414E-807C-9505B166EB6C}" type="datetimeFigureOut">
              <a:rPr lang="fi-FI" smtClean="0"/>
              <a:t>27.4.2017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847F-FC4C-4578-9597-725E782594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4221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CEFE-9936-414E-807C-9505B166EB6C}" type="datetimeFigureOut">
              <a:rPr lang="fi-FI" smtClean="0"/>
              <a:t>27.4.2017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847F-FC4C-4578-9597-725E782594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7626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1CEFE-9936-414E-807C-9505B166EB6C}" type="datetimeFigureOut">
              <a:rPr lang="fi-FI" smtClean="0"/>
              <a:t>27.4.2017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E847F-FC4C-4578-9597-725E782594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962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25DAA-C4BD-4C51-8772-4B6F353306C7}" type="datetimeFigureOut">
              <a:rPr lang="fi-FI" smtClean="0"/>
              <a:t>27.4.2017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983BE-521D-40C9-A981-CEE79A476F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5430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publication/313678762_E-Capital_and_Economic_Evolution_in_European_Metropolitan_Area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Kaupunkitutkimuksen päivät</a:t>
            </a:r>
            <a:br>
              <a:rPr lang="fi-FI" dirty="0"/>
            </a:br>
            <a:r>
              <a:rPr lang="fi-FI" dirty="0"/>
              <a:t> 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i-FI" b="1" dirty="0"/>
              <a:t>9. Tulevaisuuden kaupungit – kriisi vai kukoistus?</a:t>
            </a:r>
          </a:p>
          <a:p>
            <a:r>
              <a:rPr lang="fi-FI" b="1" dirty="0"/>
              <a:t>SESSIO I: Torstai 27.4. klo 13:50</a:t>
            </a:r>
          </a:p>
          <a:p>
            <a:r>
              <a:rPr lang="fi-FI" b="1" dirty="0"/>
              <a:t>Juho Kiuru: Sähköinen pääoma ja talouskehitys Euroopan metropolialueilla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81440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7282" y="200335"/>
            <a:ext cx="7934209" cy="56243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2525" y="5824685"/>
            <a:ext cx="5733165" cy="81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154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Innovatiiviset verkostot ja sähköinen pääoma tuottavat talouskasvua</a:t>
            </a:r>
          </a:p>
          <a:p>
            <a:r>
              <a:rPr lang="fi-FI" dirty="0"/>
              <a:t>Sähköinen pääoma keskittyy Euroopassa kaikkein kaupungistuneimmalle ja tiheimmälle vyöhykkeelle, joka on myös taloudellisesti kehittyneimpiä (ns. Kultainen banaani ja Sininen banaani)</a:t>
            </a:r>
          </a:p>
          <a:p>
            <a:r>
              <a:rPr lang="fi-FI" dirty="0" err="1"/>
              <a:t>Residuaaliarvoja</a:t>
            </a:r>
            <a:r>
              <a:rPr lang="fi-FI" dirty="0"/>
              <a:t> kannattaa analysoida myös ennustettavan ilmiön tämänhetkisen määrän valossa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Johtopäätökset</a:t>
            </a:r>
          </a:p>
        </p:txBody>
      </p:sp>
    </p:spTree>
    <p:extLst>
      <p:ext uri="{BB962C8B-B14F-4D97-AF65-F5344CB8AC3E}">
        <p14:creationId xmlns:p14="http://schemas.microsoft.com/office/powerpoint/2010/main" val="2426976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48880"/>
            <a:ext cx="9144000" cy="1656184"/>
          </a:xfrm>
        </p:spPr>
        <p:txBody>
          <a:bodyPr>
            <a:normAutofit/>
          </a:bodyPr>
          <a:lstStyle/>
          <a:p>
            <a:r>
              <a:rPr lang="en-US" sz="3200" dirty="0"/>
              <a:t>E-Capital and Economic Evolution in European Metropolitan Areas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6774" y="4257093"/>
            <a:ext cx="7775576" cy="157555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Kiuru &amp; Inkinen (accepted). Journal of Open Innovation: Technology, Market, and Complexity.</a:t>
            </a:r>
          </a:p>
          <a:p>
            <a:r>
              <a:rPr lang="en-US" u="sng" dirty="0">
                <a:hlinkClick r:id="rId3"/>
              </a:rPr>
              <a:t>https://www.researchgate.net/publication/313678762_E-Capital_and_Economic_Evolution_in_European_Metropolitan_Areas</a:t>
            </a:r>
            <a:r>
              <a:rPr lang="en-US" u="sng" dirty="0"/>
              <a:t> </a:t>
            </a:r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13.3.2012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03614" y="6165850"/>
            <a:ext cx="2844414" cy="431800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Department of Geosciences and Geography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059335-AFD3-4DED-970B-1AD46A147785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96774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sz="3200" i="1" dirty="0"/>
              <a:t>Innovatiiviset verkostot tuottavat talouskasvua, erityisesti löysät, kaupunkiseutujen väliset verkostot (Granovetter 1973, myöh. Moreno 2013) </a:t>
            </a:r>
          </a:p>
          <a:p>
            <a:r>
              <a:rPr lang="fi-FI" sz="3200" i="1" dirty="0"/>
              <a:t>Digitaalinen sosiaalinen pääoma (</a:t>
            </a:r>
            <a:r>
              <a:rPr lang="fi-FI" sz="3200" i="1" dirty="0" err="1"/>
              <a:t>Mandarano</a:t>
            </a:r>
            <a:r>
              <a:rPr lang="fi-FI" sz="3200" i="1" dirty="0"/>
              <a:t> et al. 2010) tai sähköinen pääoma (Merisalo 2016) tuottaa alueellista talouskasvua</a:t>
            </a:r>
          </a:p>
          <a:p>
            <a:r>
              <a:rPr lang="fi-FI" sz="3200" i="1" dirty="0"/>
              <a:t>Sähköinen pääoma kasautuu kaupunkeihin (Merisalo 2016) </a:t>
            </a:r>
          </a:p>
          <a:p>
            <a:pPr marL="0" indent="0">
              <a:buNone/>
            </a:pPr>
            <a:r>
              <a:rPr lang="fi-FI" sz="3200" i="1" dirty="0"/>
              <a:t> 	-&gt; Tutkittiin Euroopan metropolialueiden sähköistä 		pääomaa, innovatiivisia verkostoja ja taloudellista kehitystä</a:t>
            </a:r>
          </a:p>
          <a:p>
            <a:pPr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13.3.2012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059335-AFD3-4DED-970B-1AD46A147785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Department of </a:t>
            </a: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Geosciences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and Geography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467708" y="800708"/>
            <a:ext cx="6840538" cy="864096"/>
          </a:xfrm>
        </p:spPr>
        <p:txBody>
          <a:bodyPr/>
          <a:lstStyle/>
          <a:p>
            <a:r>
              <a:rPr lang="en-GB" dirty="0" err="1"/>
              <a:t>Keskeiset</a:t>
            </a:r>
            <a:r>
              <a:rPr lang="en-GB" dirty="0"/>
              <a:t> </a:t>
            </a:r>
            <a:r>
              <a:rPr lang="en-GB" dirty="0" err="1"/>
              <a:t>käsitteet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6023992" y="6201308"/>
            <a:ext cx="887392" cy="4318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48373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sz="3200" i="1" dirty="0"/>
              <a:t>Tutkittiin </a:t>
            </a:r>
            <a:r>
              <a:rPr lang="fi-FI" sz="3200" i="1" dirty="0" err="1"/>
              <a:t>twiittien</a:t>
            </a:r>
            <a:r>
              <a:rPr lang="fi-FI" sz="3200" i="1" dirty="0"/>
              <a:t> määrää Euroopan metropolialueilla</a:t>
            </a:r>
          </a:p>
          <a:p>
            <a:r>
              <a:rPr lang="fi-FI" sz="3200" i="1" dirty="0"/>
              <a:t>Käytettiin asiasanoja: </a:t>
            </a:r>
            <a:r>
              <a:rPr lang="fi-FI" sz="3200" i="1" dirty="0" err="1"/>
              <a:t>innovation</a:t>
            </a:r>
            <a:r>
              <a:rPr lang="fi-FI" sz="3200" i="1" dirty="0"/>
              <a:t>, </a:t>
            </a:r>
            <a:r>
              <a:rPr lang="fi-FI" sz="3200" i="1" dirty="0" err="1"/>
              <a:t>tech</a:t>
            </a:r>
            <a:r>
              <a:rPr lang="fi-FI" sz="3200" i="1" dirty="0"/>
              <a:t>, </a:t>
            </a:r>
            <a:r>
              <a:rPr lang="fi-FI" sz="3200" i="1" dirty="0" err="1"/>
              <a:t>start</a:t>
            </a:r>
            <a:r>
              <a:rPr lang="fi-FI" sz="3200" i="1" dirty="0"/>
              <a:t> </a:t>
            </a:r>
            <a:r>
              <a:rPr lang="fi-FI" sz="3200" i="1" dirty="0" err="1"/>
              <a:t>up</a:t>
            </a:r>
            <a:r>
              <a:rPr lang="fi-FI" sz="3200" i="1" dirty="0"/>
              <a:t>, </a:t>
            </a:r>
            <a:r>
              <a:rPr lang="fi-FI" sz="3200" i="1" dirty="0" err="1"/>
              <a:t>refugeeswelcome</a:t>
            </a:r>
            <a:endParaRPr lang="fi-FI" sz="3200" i="1" dirty="0"/>
          </a:p>
          <a:p>
            <a:r>
              <a:rPr lang="fi-FI" sz="3200" i="1" dirty="0"/>
              <a:t>Tiedonlouhinta tehtiin R-ohjelmalla Twitterin </a:t>
            </a:r>
            <a:r>
              <a:rPr lang="fi-FI" sz="3200" i="1" dirty="0" err="1"/>
              <a:t>APIsta</a:t>
            </a:r>
            <a:endParaRPr lang="fi-FI" sz="3200" i="1" dirty="0"/>
          </a:p>
          <a:p>
            <a:r>
              <a:rPr lang="fi-FI" sz="3200" i="1" dirty="0"/>
              <a:t>Yhdistettiin kerätty aineisto </a:t>
            </a:r>
            <a:r>
              <a:rPr lang="fi-FI" sz="3200" i="1" dirty="0" err="1"/>
              <a:t>Eurostatin</a:t>
            </a:r>
            <a:r>
              <a:rPr lang="fi-FI" sz="3200" i="1" dirty="0"/>
              <a:t> aineistoon, jossa väestöllisiä ja taloudellisia tunnuslukuja metropolialueista</a:t>
            </a:r>
          </a:p>
          <a:p>
            <a:r>
              <a:rPr lang="fi-FI" sz="3200" i="1" dirty="0"/>
              <a:t>Regressioanalyysi sähköisen pääoman muuttujista BKT:n ja työllisyyden kanssa</a:t>
            </a:r>
          </a:p>
          <a:p>
            <a:r>
              <a:rPr lang="fi-FI" sz="3200" i="1" dirty="0"/>
              <a:t>Teemakartta sähköisen pääoman maantieteestä ja potentiaalisista kasvualueista</a:t>
            </a:r>
          </a:p>
          <a:p>
            <a:r>
              <a:rPr lang="fi-FI" sz="3200" i="1" dirty="0"/>
              <a:t>Moran </a:t>
            </a:r>
            <a:r>
              <a:rPr lang="fi-FI" sz="3200" i="1" dirty="0" err="1"/>
              <a:t>bivariate</a:t>
            </a:r>
            <a:r>
              <a:rPr lang="fi-FI" sz="3200" i="1" dirty="0"/>
              <a:t> </a:t>
            </a:r>
            <a:r>
              <a:rPr lang="fi-FI" sz="3200" i="1" dirty="0" err="1"/>
              <a:t>spatiaalianalyysi</a:t>
            </a:r>
            <a:r>
              <a:rPr lang="fi-FI" sz="3200" i="1" dirty="0"/>
              <a:t> </a:t>
            </a:r>
            <a:r>
              <a:rPr lang="fi-FI" sz="3200" i="1" dirty="0" err="1"/>
              <a:t>digitalisaation</a:t>
            </a:r>
            <a:r>
              <a:rPr lang="fi-FI" sz="3200" i="1" dirty="0"/>
              <a:t> tuottaman eriarvoisuuden tulkitsemiseksi (</a:t>
            </a:r>
            <a:r>
              <a:rPr lang="fi-FI" sz="3200" i="1" dirty="0" err="1"/>
              <a:t>e.g</a:t>
            </a:r>
            <a:r>
              <a:rPr lang="fi-FI" sz="3200" i="1" dirty="0"/>
              <a:t>. Chen 2013 &amp; 2014)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13.3.2012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059335-AFD3-4DED-970B-1AD46A147785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Department of </a:t>
            </a: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Geosciences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and Geography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467708" y="800708"/>
            <a:ext cx="6840538" cy="864096"/>
          </a:xfrm>
        </p:spPr>
        <p:txBody>
          <a:bodyPr/>
          <a:lstStyle/>
          <a:p>
            <a:r>
              <a:rPr lang="en-GB" dirty="0" err="1"/>
              <a:t>Keskeiset</a:t>
            </a:r>
            <a:r>
              <a:rPr lang="en-GB" dirty="0"/>
              <a:t> </a:t>
            </a:r>
            <a:r>
              <a:rPr lang="en-GB" dirty="0" err="1"/>
              <a:t>menetelmät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6023992" y="6201308"/>
            <a:ext cx="887392" cy="4318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09075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4726258"/>
              </p:ext>
            </p:extLst>
          </p:nvPr>
        </p:nvGraphicFramePr>
        <p:xfrm>
          <a:off x="838200" y="1323588"/>
          <a:ext cx="5780964" cy="27295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7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3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46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2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2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7004">
                <a:tc gridSpan="5">
                  <a:txBody>
                    <a:bodyPr/>
                    <a:lstStyle/>
                    <a:p>
                      <a:pPr marL="38100" marR="38100" algn="ct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Model </a:t>
                      </a:r>
                      <a:r>
                        <a:rPr lang="en-US" sz="900" kern="100" dirty="0" err="1">
                          <a:effectLst/>
                        </a:rPr>
                        <a:t>Summary</a:t>
                      </a:r>
                      <a:r>
                        <a:rPr lang="en-US" sz="900" kern="100" baseline="30000" dirty="0" err="1">
                          <a:effectLst/>
                        </a:rPr>
                        <a:t>b</a:t>
                      </a:r>
                      <a:endParaRPr lang="fi-FI" sz="10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269">
                <a:tc>
                  <a:txBody>
                    <a:bodyPr/>
                    <a:lstStyle/>
                    <a:p>
                      <a:pPr marL="38100" marR="38100" algn="just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Model</a:t>
                      </a:r>
                      <a:endParaRPr lang="fi-FI" sz="14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R</a:t>
                      </a:r>
                      <a:endParaRPr lang="fi-FI" sz="14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R Square</a:t>
                      </a:r>
                      <a:endParaRPr lang="fi-FI" sz="14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Adjusted R Square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Std. Error of the Estimate</a:t>
                      </a:r>
                      <a:endParaRPr lang="fi-FI" sz="14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004">
                <a:tc>
                  <a:txBody>
                    <a:bodyPr/>
                    <a:lstStyle/>
                    <a:p>
                      <a:pPr marL="38100" marR="38100" algn="just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1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,421</a:t>
                      </a:r>
                      <a:r>
                        <a:rPr lang="en-US" sz="1400" kern="100" baseline="30000">
                          <a:effectLst/>
                        </a:rPr>
                        <a:t>a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,177</a:t>
                      </a:r>
                      <a:endParaRPr lang="fi-FI" sz="14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,146</a:t>
                      </a:r>
                      <a:endParaRPr lang="fi-FI" sz="14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11487,12847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9269">
                <a:tc gridSpan="5">
                  <a:txBody>
                    <a:bodyPr/>
                    <a:lstStyle/>
                    <a:p>
                      <a:pPr marL="38100" marR="38100" algn="just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a. Predictors: (Constant), RELTECH, </a:t>
                      </a:r>
                      <a:r>
                        <a:rPr lang="en-US" sz="1400" kern="100" dirty="0" err="1">
                          <a:effectLst/>
                        </a:rPr>
                        <a:t>refugeeswelcome</a:t>
                      </a:r>
                      <a:r>
                        <a:rPr lang="en-US" sz="1400" kern="100" dirty="0">
                          <a:effectLst/>
                        </a:rPr>
                        <a:t>, RELREFUG, INNOVATION, RELDONALD, RELINNOV, RELSTART, DONALDTRUMP, startup, tech</a:t>
                      </a:r>
                      <a:endParaRPr lang="fi-FI" sz="14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004">
                <a:tc gridSpan="5">
                  <a:txBody>
                    <a:bodyPr/>
                    <a:lstStyle/>
                    <a:p>
                      <a:pPr marL="38100" marR="38100" algn="just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b. Dependent Variable: GDP2012</a:t>
                      </a:r>
                      <a:endParaRPr lang="fi-FI" sz="14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/>
              <a:t>Tilastollisia tunnuslukuja regressioanalyysista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395662" y="-14001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lgun Gothic" panose="020B0503020000020004" pitchFamily="34" charset="-127"/>
                <a:ea typeface="Times New Roman" panose="02020603050405020304" pitchFamily="18" charset="0"/>
                <a:cs typeface="Times New Roman" panose="02020603050405020304" pitchFamily="18" charset="0"/>
              </a:rPr>
              <a:t>Table 1.</a:t>
            </a:r>
            <a:endParaRPr kumimoji="0" lang="en-US" altLang="ko-KR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17090"/>
              </p:ext>
            </p:extLst>
          </p:nvPr>
        </p:nvGraphicFramePr>
        <p:xfrm>
          <a:off x="838200" y="3686037"/>
          <a:ext cx="7295868" cy="32295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8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3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3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35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35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17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17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 gridSpan="7">
                  <a:txBody>
                    <a:bodyPr/>
                    <a:lstStyle/>
                    <a:p>
                      <a:pPr marL="38100" marR="38100" algn="ct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err="1">
                          <a:effectLst/>
                        </a:rPr>
                        <a:t>ANOVA</a:t>
                      </a:r>
                      <a:r>
                        <a:rPr lang="en-US" sz="1400" kern="100" baseline="30000" dirty="0" err="1">
                          <a:effectLst/>
                        </a:rPr>
                        <a:t>a</a:t>
                      </a:r>
                      <a:endParaRPr lang="fi-FI" sz="14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970">
                <a:tc gridSpan="2">
                  <a:txBody>
                    <a:bodyPr/>
                    <a:lstStyle/>
                    <a:p>
                      <a:pPr marL="38100" marR="38100" algn="just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Model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Sum of Squares</a:t>
                      </a:r>
                      <a:endParaRPr lang="fi-FI" sz="14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err="1">
                          <a:effectLst/>
                        </a:rPr>
                        <a:t>df</a:t>
                      </a:r>
                      <a:endParaRPr lang="fi-FI" sz="14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Mean Square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F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Sig.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675">
                <a:tc rowSpan="3">
                  <a:txBody>
                    <a:bodyPr/>
                    <a:lstStyle/>
                    <a:p>
                      <a:pPr marL="38100" marR="38100" algn="just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1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Regression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7469854549,766</a:t>
                      </a:r>
                      <a:endParaRPr lang="fi-FI" sz="14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10</a:t>
                      </a:r>
                      <a:endParaRPr lang="fi-FI" sz="14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746985454,977</a:t>
                      </a:r>
                      <a:endParaRPr lang="fi-FI" sz="14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5,661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,000</a:t>
                      </a:r>
                      <a:r>
                        <a:rPr lang="en-US" sz="1400" kern="100" baseline="30000" dirty="0">
                          <a:effectLst/>
                        </a:rPr>
                        <a:t>b</a:t>
                      </a:r>
                      <a:endParaRPr lang="fi-FI" sz="14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4675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just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Residual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34703933705,504</a:t>
                      </a:r>
                      <a:endParaRPr lang="fi-FI" sz="14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263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131954120,553</a:t>
                      </a:r>
                      <a:endParaRPr lang="fi-FI" sz="14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675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just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Total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42173788255,271</a:t>
                      </a:r>
                      <a:endParaRPr lang="fi-FI" sz="14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273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fi-FI" sz="14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fi-FI" sz="14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fi-FI" sz="14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970">
                <a:tc gridSpan="7">
                  <a:txBody>
                    <a:bodyPr/>
                    <a:lstStyle/>
                    <a:p>
                      <a:pPr marL="38100" marR="38100" algn="just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a. Dependent Variable: GDP2012</a:t>
                      </a:r>
                      <a:endParaRPr lang="fi-FI" sz="14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9696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/>
              <a:t>Merkitsevät muuttujat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395662" y="-14001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lgun Gothic" panose="020B0503020000020004" pitchFamily="34" charset="-127"/>
                <a:ea typeface="Times New Roman" panose="02020603050405020304" pitchFamily="18" charset="0"/>
                <a:cs typeface="Times New Roman" panose="02020603050405020304" pitchFamily="18" charset="0"/>
              </a:rPr>
              <a:t>Table 1.</a:t>
            </a:r>
            <a:endParaRPr kumimoji="0" lang="en-US" altLang="ko-KR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427682"/>
              </p:ext>
            </p:extLst>
          </p:nvPr>
        </p:nvGraphicFramePr>
        <p:xfrm>
          <a:off x="962023" y="1624083"/>
          <a:ext cx="7410451" cy="52838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4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4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02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7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7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4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34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3966">
                <a:tc gridSpan="7">
                  <a:txBody>
                    <a:bodyPr/>
                    <a:lstStyle/>
                    <a:p>
                      <a:pPr marL="38100" marR="38100" algn="ct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err="1">
                          <a:effectLst/>
                        </a:rPr>
                        <a:t>Coefficients</a:t>
                      </a:r>
                      <a:r>
                        <a:rPr lang="en-US" sz="1400" kern="100" baseline="30000" dirty="0" err="1">
                          <a:effectLst/>
                        </a:rPr>
                        <a:t>a</a:t>
                      </a:r>
                      <a:endParaRPr lang="fi-FI" sz="14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429">
                <a:tc rowSpan="2" gridSpan="2">
                  <a:txBody>
                    <a:bodyPr/>
                    <a:lstStyle/>
                    <a:p>
                      <a:pPr marL="38100" marR="38100" algn="just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Model</a:t>
                      </a:r>
                      <a:endParaRPr lang="fi-FI" sz="14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rowSpan="2"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8100" marR="38100" algn="ct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Unstandardized Coefficients</a:t>
                      </a:r>
                      <a:endParaRPr lang="fi-FI" sz="14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Standardized Coefficients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marL="38100" marR="38100" algn="ct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t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marL="38100" marR="38100" algn="ct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Sig.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436">
                <a:tc gridSpan="2"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B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Std. Error</a:t>
                      </a:r>
                      <a:endParaRPr lang="fi-FI" sz="14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Beta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331">
                <a:tc rowSpan="11">
                  <a:txBody>
                    <a:bodyPr/>
                    <a:lstStyle/>
                    <a:p>
                      <a:pPr marL="38100" marR="38100" algn="just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</a:t>
                      </a:r>
                      <a:endParaRPr lang="fi-FI" sz="14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(Constant)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25269,981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844,989</a:t>
                      </a:r>
                      <a:endParaRPr lang="fi-FI" sz="14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fi-FI" sz="14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29,906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,000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583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just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Innovation (absolute)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2,962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3,447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,273</a:t>
                      </a:r>
                      <a:endParaRPr lang="fi-FI" sz="14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,859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,391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583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just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Startup (absolute)</a:t>
                      </a:r>
                      <a:endParaRPr lang="fi-FI" sz="14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2,687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3,142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,277</a:t>
                      </a:r>
                      <a:endParaRPr lang="fi-FI" sz="14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,855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,393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0506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i-FI" sz="14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fi-FI" sz="14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fi-FI" sz="14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0506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just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err="1">
                          <a:effectLst/>
                        </a:rPr>
                        <a:t>Refugeeswelcome</a:t>
                      </a:r>
                      <a:r>
                        <a:rPr lang="en-US" sz="1400" kern="100" dirty="0">
                          <a:effectLst/>
                        </a:rPr>
                        <a:t> (absolute)</a:t>
                      </a:r>
                      <a:endParaRPr lang="fi-FI" sz="14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10,716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18,597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,140</a:t>
                      </a:r>
                      <a:endParaRPr lang="fi-FI" sz="14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,576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,565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583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just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Tech (absolute)</a:t>
                      </a:r>
                      <a:endParaRPr lang="fi-FI" sz="14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-3,108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2,593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-,787</a:t>
                      </a:r>
                      <a:endParaRPr lang="fi-FI" sz="14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-1,199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,232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5583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just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FF0000"/>
                          </a:solidFill>
                          <a:effectLst/>
                        </a:rPr>
                        <a:t>Innovation (relative)</a:t>
                      </a:r>
                      <a:endParaRPr lang="fi-FI" sz="1400" b="1" kern="100" dirty="0">
                        <a:solidFill>
                          <a:srgbClr val="FF000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FF0000"/>
                          </a:solidFill>
                          <a:effectLst/>
                        </a:rPr>
                        <a:t>10205,442</a:t>
                      </a:r>
                      <a:endParaRPr lang="fi-FI" sz="1400" b="1" kern="100" dirty="0">
                        <a:solidFill>
                          <a:srgbClr val="FF000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FF0000"/>
                          </a:solidFill>
                          <a:effectLst/>
                        </a:rPr>
                        <a:t>5116,752</a:t>
                      </a:r>
                      <a:endParaRPr lang="fi-FI" sz="1400" b="1" kern="100" dirty="0">
                        <a:solidFill>
                          <a:srgbClr val="FF000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FF0000"/>
                          </a:solidFill>
                          <a:effectLst/>
                        </a:rPr>
                        <a:t>,288</a:t>
                      </a:r>
                      <a:endParaRPr lang="fi-FI" sz="1400" b="1" kern="100" dirty="0">
                        <a:solidFill>
                          <a:srgbClr val="FF000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FF0000"/>
                          </a:solidFill>
                          <a:effectLst/>
                        </a:rPr>
                        <a:t>1,995</a:t>
                      </a:r>
                      <a:endParaRPr lang="fi-FI" sz="1400" b="1" kern="100" dirty="0">
                        <a:solidFill>
                          <a:srgbClr val="FF000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FF0000"/>
                          </a:solidFill>
                          <a:effectLst/>
                        </a:rPr>
                        <a:t>,047</a:t>
                      </a:r>
                      <a:endParaRPr lang="fi-FI" sz="1400" b="1" kern="100" dirty="0">
                        <a:solidFill>
                          <a:srgbClr val="FF000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5583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just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Startup (relative)</a:t>
                      </a:r>
                      <a:endParaRPr lang="fi-FI" sz="14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4641,600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5448,476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,125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,852</a:t>
                      </a:r>
                      <a:endParaRPr lang="fi-FI" sz="14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,395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5583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i-FI" sz="14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fi-FI" sz="14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fi-FI" sz="14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90506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just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Refugees welcome (relative)</a:t>
                      </a:r>
                      <a:endParaRPr lang="fi-FI" sz="14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-8653,050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15252,383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-,058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-,567</a:t>
                      </a:r>
                      <a:endParaRPr lang="fi-FI" sz="14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,571</a:t>
                      </a:r>
                      <a:endParaRPr lang="fi-FI" sz="14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3436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just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Tech (relative)</a:t>
                      </a:r>
                      <a:endParaRPr lang="fi-FI" sz="14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-808,930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2855,577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-,049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-,283</a:t>
                      </a: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,777</a:t>
                      </a:r>
                      <a:endParaRPr lang="fi-FI" sz="14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8331">
                <a:tc gridSpan="7">
                  <a:txBody>
                    <a:bodyPr/>
                    <a:lstStyle/>
                    <a:p>
                      <a:pPr marL="38100" marR="38100" algn="just" latinLnBrk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a. Dependent Variable: GDP2012</a:t>
                      </a:r>
                      <a:endParaRPr lang="fi-FI" sz="14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609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8524" y="1298990"/>
            <a:ext cx="7842035" cy="555901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i-FI" dirty="0"/>
              <a:t>Sähköisen pääoman maantiede Euroopassa</a:t>
            </a:r>
          </a:p>
        </p:txBody>
      </p:sp>
    </p:spTree>
    <p:extLst>
      <p:ext uri="{BB962C8B-B14F-4D97-AF65-F5344CB8AC3E}">
        <p14:creationId xmlns:p14="http://schemas.microsoft.com/office/powerpoint/2010/main" val="1402143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90524" y="82868"/>
          <a:ext cx="10587038" cy="66036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3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1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43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37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837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1084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Ranking</a:t>
                      </a:r>
                      <a:endParaRPr lang="fi-FI" sz="12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Innovation tweets</a:t>
                      </a:r>
                      <a:endParaRPr lang="fi-FI" sz="12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Startup tweets</a:t>
                      </a:r>
                      <a:endParaRPr lang="fi-FI" sz="12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Tech tweets</a:t>
                      </a:r>
                      <a:endParaRPr lang="fi-FI" sz="12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45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</a:t>
                      </a:r>
                      <a:endParaRPr lang="fi-FI" sz="12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</a:rPr>
                        <a:t>Antwerpen</a:t>
                      </a:r>
                      <a:endParaRPr lang="fi-FI" sz="12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Utrecht</a:t>
                      </a:r>
                      <a:endParaRPr lang="fi-FI" sz="12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Utrecht</a:t>
                      </a:r>
                      <a:endParaRPr lang="fi-FI" sz="12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45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</a:t>
                      </a:r>
                      <a:endParaRPr lang="fi-FI" sz="12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Utrecht</a:t>
                      </a:r>
                      <a:endParaRPr lang="fi-FI" sz="12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Wuppertal</a:t>
                      </a:r>
                      <a:endParaRPr lang="fi-FI" sz="12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Paris</a:t>
                      </a:r>
                      <a:endParaRPr lang="fi-FI" sz="12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745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3</a:t>
                      </a:r>
                      <a:endParaRPr lang="fi-FI" sz="12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s' Gravenhage</a:t>
                      </a:r>
                      <a:endParaRPr lang="fi-FI" sz="12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Salzburg</a:t>
                      </a:r>
                      <a:endParaRPr lang="fi-FI" sz="12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Wuppertal</a:t>
                      </a:r>
                      <a:endParaRPr lang="fi-FI" sz="12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745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4</a:t>
                      </a:r>
                      <a:endParaRPr lang="fi-FI" sz="12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Paris</a:t>
                      </a:r>
                      <a:endParaRPr lang="fi-FI" sz="12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Milano</a:t>
                      </a:r>
                      <a:endParaRPr lang="fi-FI" sz="12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Dublin</a:t>
                      </a:r>
                      <a:endParaRPr lang="fi-FI" sz="12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i-FI" sz="14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745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5</a:t>
                      </a:r>
                      <a:endParaRPr lang="fi-FI" sz="12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Wuppertal</a:t>
                      </a:r>
                      <a:endParaRPr lang="fi-FI" sz="12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Mainz</a:t>
                      </a:r>
                      <a:endParaRPr lang="fi-FI" sz="12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Amsterdam</a:t>
                      </a:r>
                      <a:endParaRPr lang="fi-FI" sz="12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1084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6</a:t>
                      </a:r>
                      <a:endParaRPr lang="fi-FI" sz="12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</a:rPr>
                        <a:t>Bruxelles</a:t>
                      </a:r>
                      <a:r>
                        <a:rPr lang="en-US" sz="1200" kern="100" dirty="0">
                          <a:effectLst/>
                        </a:rPr>
                        <a:t> / Brussel</a:t>
                      </a:r>
                      <a:endParaRPr lang="fi-FI" sz="12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Darmstadt</a:t>
                      </a:r>
                      <a:endParaRPr lang="fi-FI" sz="12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s' Gravenhage</a:t>
                      </a:r>
                      <a:endParaRPr lang="fi-FI" sz="12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0745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7</a:t>
                      </a:r>
                      <a:endParaRPr lang="fi-FI" sz="12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Tilburg</a:t>
                      </a:r>
                      <a:endParaRPr lang="fi-FI" sz="12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Montpellier</a:t>
                      </a:r>
                      <a:endParaRPr lang="fi-FI" sz="12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</a:rPr>
                        <a:t>Antwerpen</a:t>
                      </a:r>
                      <a:endParaRPr lang="fi-FI" sz="12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0745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8</a:t>
                      </a:r>
                      <a:endParaRPr lang="fi-FI" sz="12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Amsterdam</a:t>
                      </a:r>
                      <a:endParaRPr lang="fi-FI" sz="12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Paris</a:t>
                      </a:r>
                      <a:endParaRPr lang="fi-FI" sz="12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</a:rPr>
                        <a:t>Mönchengladbach</a:t>
                      </a:r>
                      <a:endParaRPr lang="fi-FI" sz="12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0745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9</a:t>
                      </a:r>
                      <a:endParaRPr lang="fi-FI" sz="12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Rotterdam</a:t>
                      </a:r>
                      <a:endParaRPr lang="fi-FI" sz="12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Wiesbaden</a:t>
                      </a:r>
                      <a:endParaRPr lang="fi-FI" sz="12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s-Hertogenbosch</a:t>
                      </a:r>
                      <a:endParaRPr lang="fi-FI" sz="12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11084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10</a:t>
                      </a:r>
                      <a:endParaRPr lang="fi-FI" sz="12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</a:rPr>
                        <a:t>Mönchengladbach</a:t>
                      </a:r>
                      <a:endParaRPr lang="en-US" sz="1200" kern="1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Aschaffenburg</a:t>
                      </a:r>
                      <a:endParaRPr lang="fi-FI" sz="12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Mönchengladbach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fi-FI" sz="140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0745">
                <a:tc>
                  <a:txBody>
                    <a:bodyPr/>
                    <a:lstStyle/>
                    <a:p>
                      <a:pPr algn="just" fontAlgn="ctr"/>
                      <a:r>
                        <a:rPr lang="fi-FI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Malgun Gothic" panose="020B0503020000020004" pitchFamily="34" charset="-127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Stockholm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i-FI" sz="14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fi-FI" sz="140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0745">
                <a:tc>
                  <a:txBody>
                    <a:bodyPr/>
                    <a:lstStyle/>
                    <a:p>
                      <a:pPr algn="just" fontAlgn="ctr"/>
                      <a:r>
                        <a:rPr lang="fi-FI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Malgun Gothic" panose="020B0503020000020004" pitchFamily="34" charset="-127"/>
                        </a:rPr>
                        <a:t>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København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fi-FI" sz="140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0745">
                <a:tc>
                  <a:txBody>
                    <a:bodyPr/>
                    <a:lstStyle/>
                    <a:p>
                      <a:pPr algn="just" fontAlgn="ctr"/>
                      <a:r>
                        <a:rPr lang="fi-FI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Malgun Gothic" panose="020B0503020000020004" pitchFamily="34" charset="-127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Helsinki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fi-FI" sz="140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0745">
                <a:tc>
                  <a:txBody>
                    <a:bodyPr/>
                    <a:lstStyle/>
                    <a:p>
                      <a:pPr algn="just" fontAlgn="ctr"/>
                      <a:r>
                        <a:rPr lang="fi-FI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Malgun Gothic" panose="020B0503020000020004" pitchFamily="34" charset="-127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Oslo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fi-FI" sz="140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0745">
                <a:tc>
                  <a:txBody>
                    <a:bodyPr/>
                    <a:lstStyle/>
                    <a:p>
                      <a:pPr algn="just" fontAlgn="ctr"/>
                      <a:r>
                        <a:rPr lang="fi-FI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  <a:ea typeface="Malgun Gothic" panose="020B0503020000020004" pitchFamily="34" charset="-127"/>
                        </a:rPr>
                        <a:t>114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Tampere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0745">
                <a:tc>
                  <a:txBody>
                    <a:bodyPr/>
                    <a:lstStyle/>
                    <a:p>
                      <a:pPr algn="just" fontAlgn="ctr"/>
                      <a:r>
                        <a:rPr lang="fi-FI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Malgun Gothic" panose="020B0503020000020004" pitchFamily="34" charset="-127"/>
                        </a:rPr>
                        <a:t>166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Turku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i-FI" sz="1400" kern="1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916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atinLnBrk="1"/>
            <a:r>
              <a:rPr lang="en-US" dirty="0"/>
              <a:t>Muodostimme </a:t>
            </a:r>
            <a:r>
              <a:rPr lang="en-US" dirty="0" err="1"/>
              <a:t>analyysin</a:t>
            </a:r>
            <a:r>
              <a:rPr lang="en-US" dirty="0"/>
              <a:t> </a:t>
            </a:r>
            <a:r>
              <a:rPr lang="en-US" dirty="0" err="1"/>
              <a:t>perusteella</a:t>
            </a:r>
            <a:r>
              <a:rPr lang="en-US" dirty="0"/>
              <a:t> </a:t>
            </a:r>
            <a:r>
              <a:rPr lang="en-US" dirty="0" err="1"/>
              <a:t>kolme</a:t>
            </a:r>
            <a:r>
              <a:rPr lang="en-US" dirty="0"/>
              <a:t> </a:t>
            </a:r>
            <a:r>
              <a:rPr lang="en-US" dirty="0" err="1"/>
              <a:t>tilastollisesti</a:t>
            </a:r>
            <a:r>
              <a:rPr lang="en-US" dirty="0"/>
              <a:t> </a:t>
            </a:r>
            <a:r>
              <a:rPr lang="en-US" dirty="0" err="1"/>
              <a:t>merkittäväää</a:t>
            </a:r>
            <a:r>
              <a:rPr lang="en-US" dirty="0"/>
              <a:t> </a:t>
            </a:r>
            <a:r>
              <a:rPr lang="en-US" dirty="0" err="1"/>
              <a:t>luokkaa</a:t>
            </a:r>
            <a:r>
              <a:rPr lang="en-US" dirty="0"/>
              <a:t>:</a:t>
            </a:r>
          </a:p>
          <a:p>
            <a:pPr marL="0" indent="0" latinLnBrk="1">
              <a:buNone/>
            </a:pPr>
            <a:r>
              <a:rPr lang="en-US" dirty="0"/>
              <a:t>	1) Successful areas despite low e-capital</a:t>
            </a:r>
            <a:endParaRPr lang="fi-FI" dirty="0"/>
          </a:p>
          <a:p>
            <a:pPr marL="0" indent="0" latinLnBrk="1">
              <a:buNone/>
            </a:pPr>
            <a:r>
              <a:rPr lang="en-US" dirty="0"/>
              <a:t>	2) Unsuccessful areas despite high e-capital</a:t>
            </a:r>
            <a:endParaRPr lang="fi-FI" dirty="0"/>
          </a:p>
          <a:p>
            <a:pPr marL="0" indent="0" latinLnBrk="1">
              <a:buNone/>
            </a:pPr>
            <a:r>
              <a:rPr lang="en-US" dirty="0"/>
              <a:t>	3) Unsuccessful areas with low e-capital.</a:t>
            </a:r>
          </a:p>
          <a:p>
            <a:pPr lvl="0" latinLnBrk="1"/>
            <a:r>
              <a:rPr lang="en-US" dirty="0" err="1">
                <a:solidFill>
                  <a:prstClr val="black"/>
                </a:solidFill>
              </a:rPr>
              <a:t>Residuaaliarvojen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tarkastelu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sellaisenaan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esitti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Itä-Euroopan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potentiaalisimpana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alueena</a:t>
            </a:r>
            <a:endParaRPr lang="en-US" dirty="0">
              <a:solidFill>
                <a:prstClr val="black"/>
              </a:solidFill>
            </a:endParaRPr>
          </a:p>
          <a:p>
            <a:pPr lvl="0" latinLnBrk="1"/>
            <a:r>
              <a:rPr lang="en-US" dirty="0">
                <a:solidFill>
                  <a:prstClr val="black"/>
                </a:solidFill>
              </a:rPr>
              <a:t>Kun </a:t>
            </a:r>
            <a:r>
              <a:rPr lang="en-US" dirty="0" err="1">
                <a:solidFill>
                  <a:prstClr val="black"/>
                </a:solidFill>
              </a:rPr>
              <a:t>tarkasteltiin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myös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tämän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hetkistä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talouskehitystä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 err="1">
                <a:solidFill>
                  <a:prstClr val="black"/>
                </a:solidFill>
              </a:rPr>
              <a:t>nämä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alueet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osoittautuivat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epätodennäköisimmiksi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potentiaalisen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talouskasvun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alueiksi</a:t>
            </a:r>
            <a:endParaRPr lang="en-US" dirty="0">
              <a:solidFill>
                <a:prstClr val="black"/>
              </a:solidFill>
            </a:endParaRPr>
          </a:p>
          <a:p>
            <a:pPr lvl="0" latinLnBrk="1"/>
            <a:r>
              <a:rPr lang="fi-FI" dirty="0"/>
              <a:t>Kyseessä ovat </a:t>
            </a:r>
            <a:r>
              <a:rPr lang="fi-FI" dirty="0" err="1"/>
              <a:t>digitalisaation</a:t>
            </a:r>
            <a:r>
              <a:rPr lang="fi-FI" dirty="0"/>
              <a:t> osaltaan aiheuttaman eriarvoisuuden häviäjät </a:t>
            </a:r>
          </a:p>
          <a:p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33031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541</Words>
  <Application>Microsoft Office PowerPoint</Application>
  <PresentationFormat>Laajakuva</PresentationFormat>
  <Paragraphs>218</Paragraphs>
  <Slides>11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11</vt:i4>
      </vt:variant>
    </vt:vector>
  </HeadingPairs>
  <TitlesOfParts>
    <vt:vector size="19" baseType="lpstr">
      <vt:lpstr>Malgun Gothic</vt:lpstr>
      <vt:lpstr>Malgun Gothic</vt:lpstr>
      <vt:lpstr>Arial</vt:lpstr>
      <vt:lpstr>Calibri</vt:lpstr>
      <vt:lpstr>Calibri Light</vt:lpstr>
      <vt:lpstr>Times New Roman</vt:lpstr>
      <vt:lpstr>Office-teema</vt:lpstr>
      <vt:lpstr>1_Office-teema</vt:lpstr>
      <vt:lpstr>Kaupunkitutkimuksen päivät  </vt:lpstr>
      <vt:lpstr>E-Capital and Economic Evolution in European Metropolitan Areas</vt:lpstr>
      <vt:lpstr>Keskeiset käsitteet</vt:lpstr>
      <vt:lpstr>Keskeiset menetelmät</vt:lpstr>
      <vt:lpstr>Tilastollisia tunnuslukuja regressioanalyysista</vt:lpstr>
      <vt:lpstr>Merkitsevät muuttujat</vt:lpstr>
      <vt:lpstr>Sähköisen pääoman maantiede Euroopassa</vt:lpstr>
      <vt:lpstr>PowerPoint-esitys</vt:lpstr>
      <vt:lpstr>PowerPoint-esitys</vt:lpstr>
      <vt:lpstr>PowerPoint-esitys</vt:lpstr>
      <vt:lpstr>Johtopäätökset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Kiuru, Juho E</dc:creator>
  <cp:lastModifiedBy>Kiuru, Juho E</cp:lastModifiedBy>
  <cp:revision>6</cp:revision>
  <dcterms:created xsi:type="dcterms:W3CDTF">2017-04-25T07:18:25Z</dcterms:created>
  <dcterms:modified xsi:type="dcterms:W3CDTF">2017-04-27T08:29:55Z</dcterms:modified>
</cp:coreProperties>
</file>